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605" r:id="rId6"/>
    <p:sldId id="1677" r:id="rId7"/>
    <p:sldId id="1678" r:id="rId8"/>
    <p:sldId id="1679" r:id="rId9"/>
    <p:sldId id="1680" r:id="rId10"/>
    <p:sldId id="1671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Authentication in Tabs" id="{C1833203-BC3A-4086-AB2B-1D8E5FAD7E36}">
          <p14:sldIdLst>
            <p14:sldId id="1605"/>
            <p14:sldId id="1677"/>
            <p14:sldId id="1678"/>
            <p14:sldId id="1679"/>
            <p14:sldId id="1680"/>
            <p14:sldId id="1671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461F3-6BC5-4B01-AA09-8C853F334C6C}" v="1344" dt="2018-10-02T00:19:22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77" autoAdjust="0"/>
    <p:restoredTop sz="86401" autoAdjust="0"/>
  </p:normalViewPr>
  <p:slideViewPr>
    <p:cSldViewPr snapToGrid="0">
      <p:cViewPr>
        <p:scale>
          <a:sx n="90" d="100"/>
          <a:sy n="90" d="100"/>
        </p:scale>
        <p:origin x="-16" y="944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3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canonical authentication graphic. Highlight the Popup Window section, which is opened/closed by Teams, not the developer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1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 Authentication Sample: https://github.com/OfficeDev/microsoft-teams-sample-complete-node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 Authentication Sample: https://github.com/OfficeDev/microsoft-teams-sample-complete-node</a:t>
            </a:r>
          </a:p>
          <a:p>
            <a:endParaRPr lang="en-US" dirty="0"/>
          </a:p>
          <a:p>
            <a:r>
              <a:rPr lang="en-US" dirty="0" err="1"/>
              <a:t>RenewIdToken</a:t>
            </a:r>
            <a:r>
              <a:rPr lang="en-US" dirty="0"/>
              <a:t> for user id token</a:t>
            </a:r>
          </a:p>
          <a:p>
            <a:r>
              <a:rPr lang="en-US" dirty="0" err="1"/>
              <a:t>RenewToken</a:t>
            </a:r>
            <a:r>
              <a:rPr lang="en-US" dirty="0"/>
              <a:t> for AAD token for specified resource (MSGraph)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1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63544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AAD Tab authentication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Silent Authentication and SSO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Authentication in Tabs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02059-309C-416B-8268-70E165290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0A8C4-0481-4AD8-B047-A22EFBD6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for tabs</a:t>
            </a:r>
          </a:p>
        </p:txBody>
      </p:sp>
      <p:pic>
        <p:nvPicPr>
          <p:cNvPr id="1026" name="Picture 2" descr="Tab authentication sequence diagram">
            <a:extLst>
              <a:ext uri="{FF2B5EF4-FFF2-40B4-BE49-F238E27FC236}">
                <a16:creationId xmlns:a16="http://schemas.microsoft.com/office/drawing/2014/main" id="{0F69013B-9B60-445C-8A4B-A7C86282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89" y="1107154"/>
            <a:ext cx="5237896" cy="52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04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in Tabs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835939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Teams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&lt;auth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  <a:p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Tabs can only show pages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Segoe UI Semibold"/>
              </a:rPr>
              <a:t>list of manifest</a:t>
            </a:r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1829603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Configure Identity Provider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An application registration (separate from the bot registration) is likely required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Configure app for AAD v1 or AAD v2 as appropriate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Segoe UI Semibold"/>
              </a:rPr>
              <a:t>Any OAuth provider is supported</a:t>
            </a: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42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7ED4-3F56-4ED0-A68E-9E29C96A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Silent Authentication and SSO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390F-AF74-49B6-9357-084C79C90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923330"/>
          </a:xfrm>
        </p:spPr>
        <p:txBody>
          <a:bodyPr/>
          <a:lstStyle/>
          <a:p>
            <a:r>
              <a:rPr lang="en-US" dirty="0"/>
              <a:t>Silent authentication in Azure Active Directory (AAD) is a simplified form of single sign-on (SSO). Its purpose it to minimize the number of times a user needs to enter login credentials while using your app.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3B4CA-8CD1-4AFF-8664-54A060064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829603"/>
          </a:xfrm>
        </p:spPr>
        <p:txBody>
          <a:bodyPr/>
          <a:lstStyle/>
          <a:p>
            <a:r>
              <a:rPr lang="en-US" dirty="0"/>
              <a:t>Include and configure ADAL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User Context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Authenticate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Process return value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429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7ED4-3F56-4ED0-A68E-9E29C96A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Silent Authentication and SSO - Authenticate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390F-AF74-49B6-9357-084C79C90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58331"/>
            <a:ext cx="5411787" cy="615553"/>
          </a:xfrm>
        </p:spPr>
        <p:txBody>
          <a:bodyPr/>
          <a:lstStyle/>
          <a:p>
            <a:r>
              <a:rPr lang="en-US" dirty="0"/>
              <a:t>If ADAL has an unexpired token cached for the user, use that. Otherwise, attempt to get a token silently.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3B4CA-8CD1-4AFF-8664-54A060064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8237" y="1114425"/>
            <a:ext cx="5780088" cy="5518562"/>
          </a:xfrm>
        </p:spPr>
        <p:txBody>
          <a:bodyPr/>
          <a:lstStyle/>
          <a:p>
            <a:r>
              <a:rPr lang="en-US" sz="1100" b="0" dirty="0">
                <a:latin typeface="Consolas" panose="020B0609020204030204" pitchFamily="49" charset="0"/>
              </a:rPr>
              <a:t>let </a:t>
            </a:r>
            <a:r>
              <a:rPr lang="en-US" sz="1100" b="0" dirty="0" err="1">
                <a:latin typeface="Consolas" panose="020B0609020204030204" pitchFamily="49" charset="0"/>
              </a:rPr>
              <a:t>authContext</a:t>
            </a:r>
            <a:r>
              <a:rPr lang="en-US" sz="1100" b="0" dirty="0">
                <a:latin typeface="Consolas" panose="020B0609020204030204" pitchFamily="49" charset="0"/>
              </a:rPr>
              <a:t> = new </a:t>
            </a:r>
            <a:r>
              <a:rPr lang="en-US" sz="1100" b="0" dirty="0" err="1">
                <a:latin typeface="Consolas" panose="020B0609020204030204" pitchFamily="49" charset="0"/>
              </a:rPr>
              <a:t>AuthenticationContext</a:t>
            </a:r>
            <a:r>
              <a:rPr lang="en-US" sz="1100" b="0" dirty="0">
                <a:latin typeface="Consolas" panose="020B0609020204030204" pitchFamily="49" charset="0"/>
              </a:rPr>
              <a:t>(config); // from ADAL.js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// See if there's a cached user and it matches the expected user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let user = </a:t>
            </a:r>
            <a:r>
              <a:rPr lang="en-US" sz="1100" b="0" dirty="0" err="1">
                <a:latin typeface="Consolas" panose="020B0609020204030204" pitchFamily="49" charset="0"/>
              </a:rPr>
              <a:t>authContext.getCachedUser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if (user)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if (</a:t>
            </a:r>
            <a:r>
              <a:rPr lang="en-US" sz="1100" b="0" dirty="0" err="1">
                <a:latin typeface="Consolas" panose="020B0609020204030204" pitchFamily="49" charset="0"/>
              </a:rPr>
              <a:t>user.profile.oid</a:t>
            </a:r>
            <a:r>
              <a:rPr lang="en-US" sz="1100" b="0" dirty="0">
                <a:latin typeface="Consolas" panose="020B0609020204030204" pitchFamily="49" charset="0"/>
              </a:rPr>
              <a:t> !== </a:t>
            </a:r>
            <a:r>
              <a:rPr lang="en-US" sz="1100" b="0" dirty="0" err="1">
                <a:latin typeface="Consolas" panose="020B0609020204030204" pitchFamily="49" charset="0"/>
              </a:rPr>
              <a:t>userObjectId</a:t>
            </a:r>
            <a:r>
              <a:rPr lang="en-US" sz="1100" b="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</a:t>
            </a:r>
            <a:r>
              <a:rPr lang="en-US" sz="1100" b="0" dirty="0" err="1">
                <a:latin typeface="Consolas" panose="020B0609020204030204" pitchFamily="49" charset="0"/>
              </a:rPr>
              <a:t>authContext.clearCache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</a:t>
            </a:r>
          </a:p>
          <a:p>
            <a:endParaRPr lang="en-US" sz="1100" b="0" dirty="0">
              <a:latin typeface="Consolas" panose="020B0609020204030204" pitchFamily="49" charset="0"/>
            </a:endParaRPr>
          </a:p>
          <a:p>
            <a:r>
              <a:rPr lang="en-US" sz="1100" b="0" dirty="0">
                <a:latin typeface="Consolas" panose="020B0609020204030204" pitchFamily="49" charset="0"/>
              </a:rPr>
              <a:t>let token = </a:t>
            </a:r>
            <a:r>
              <a:rPr lang="en-US" sz="1100" b="0" dirty="0" err="1">
                <a:latin typeface="Consolas" panose="020B0609020204030204" pitchFamily="49" charset="0"/>
              </a:rPr>
              <a:t>authContext.getCachedToken</a:t>
            </a:r>
            <a:r>
              <a:rPr lang="en-US" sz="1100" b="0" dirty="0"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latin typeface="Consolas" panose="020B0609020204030204" pitchFamily="49" charset="0"/>
              </a:rPr>
              <a:t>config.clientId</a:t>
            </a:r>
            <a:r>
              <a:rPr lang="en-US" sz="1100" b="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if (token)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latin typeface="Consolas" panose="020B0609020204030204" pitchFamily="49" charset="0"/>
              </a:rPr>
              <a:t>showProfileInformation</a:t>
            </a:r>
            <a:r>
              <a:rPr lang="en-US" sz="1100" b="0" dirty="0">
                <a:latin typeface="Consolas" panose="020B0609020204030204" pitchFamily="49" charset="0"/>
              </a:rPr>
              <a:t>(token);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 else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// No token, or token is expired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latin typeface="Consolas" panose="020B0609020204030204" pitchFamily="49" charset="0"/>
              </a:rPr>
              <a:t>authContext</a:t>
            </a:r>
            <a:r>
              <a:rPr lang="en-US" sz="1100" b="0" dirty="0">
                <a:latin typeface="Consolas" panose="020B0609020204030204" pitchFamily="49" charset="0"/>
              </a:rPr>
              <a:t>._</a:t>
            </a:r>
            <a:r>
              <a:rPr lang="en-US" sz="1100" b="0" dirty="0" err="1">
                <a:latin typeface="Consolas" panose="020B0609020204030204" pitchFamily="49" charset="0"/>
              </a:rPr>
              <a:t>renewIdToken</a:t>
            </a:r>
            <a:r>
              <a:rPr lang="en-US" sz="1100" b="0" dirty="0">
                <a:latin typeface="Consolas" panose="020B0609020204030204" pitchFamily="49" charset="0"/>
              </a:rPr>
              <a:t>(function (err, </a:t>
            </a:r>
            <a:r>
              <a:rPr lang="en-US" sz="1100" b="0" dirty="0" err="1">
                <a:latin typeface="Consolas" panose="020B0609020204030204" pitchFamily="49" charset="0"/>
              </a:rPr>
              <a:t>idToken</a:t>
            </a:r>
            <a:r>
              <a:rPr lang="en-US" sz="1100" b="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if (err)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console.log("Renewal failed: " + err);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// Failed to get the token silently; show the login button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</a:t>
            </a:r>
            <a:r>
              <a:rPr lang="en-US" sz="1100" b="0" dirty="0" err="1">
                <a:latin typeface="Consolas" panose="020B0609020204030204" pitchFamily="49" charset="0"/>
              </a:rPr>
              <a:t>showLoginButton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 else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</a:t>
            </a:r>
            <a:r>
              <a:rPr lang="en-US" sz="1100" b="0" dirty="0" err="1">
                <a:latin typeface="Consolas" panose="020B0609020204030204" pitchFamily="49" charset="0"/>
              </a:rPr>
              <a:t>showProfileInformation</a:t>
            </a:r>
            <a:r>
              <a:rPr lang="en-US" sz="1100" b="0" dirty="0"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latin typeface="Consolas" panose="020B0609020204030204" pitchFamily="49" charset="0"/>
              </a:rPr>
              <a:t>idToken</a:t>
            </a:r>
            <a:r>
              <a:rPr lang="en-US" sz="1100" b="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02A32F5-434D-438D-BA9E-43047FB8B66C}"/>
              </a:ext>
            </a:extLst>
          </p:cNvPr>
          <p:cNvSpPr txBox="1">
            <a:spLocks/>
          </p:cNvSpPr>
          <p:nvPr/>
        </p:nvSpPr>
        <p:spPr>
          <a:xfrm>
            <a:off x="465138" y="3214124"/>
            <a:ext cx="5297487" cy="213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Call _</a:t>
            </a:r>
            <a:r>
              <a:rPr lang="en-US" dirty="0" err="1"/>
              <a:t>renewIdToken</a:t>
            </a:r>
            <a:r>
              <a:rPr lang="en-US" dirty="0"/>
              <a:t> or _</a:t>
            </a:r>
            <a:r>
              <a:rPr lang="en-US" dirty="0" err="1"/>
              <a:t>renewToken</a:t>
            </a:r>
            <a:r>
              <a:rPr lang="en-US" dirty="0"/>
              <a:t> as appropriate</a:t>
            </a:r>
          </a:p>
        </p:txBody>
      </p:sp>
    </p:spTree>
    <p:extLst>
      <p:ext uri="{BB962C8B-B14F-4D97-AF65-F5344CB8AC3E}">
        <p14:creationId xmlns:p14="http://schemas.microsoft.com/office/powerpoint/2010/main" val="12598011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authentication to a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AAD Tab authentication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Silent Authentication and SSO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99167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c7dd7a47-5eb0-4219-9c75-8258c822be9e"/>
    <ds:schemaRef ds:uri="http://purl.org/dc/dcmitype/"/>
    <ds:schemaRef ds:uri="d45b19ae-4089-45ae-9b64-56170bda5b57"/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34</TotalTime>
  <Words>666</Words>
  <Application>Microsoft Macintosh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Authentication in Tabs</vt:lpstr>
      <vt:lpstr>Authentication Flow for tabs</vt:lpstr>
      <vt:lpstr>Authentication in Tabs</vt:lpstr>
      <vt:lpstr>Silent Authentication and SSO</vt:lpstr>
      <vt:lpstr>Silent Authentication and SSO - Authenticate</vt:lpstr>
      <vt:lpstr>Demo Add authentication to a Tab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2</cp:revision>
  <dcterms:created xsi:type="dcterms:W3CDTF">2018-10-01T23:46:13Z</dcterms:created>
  <dcterms:modified xsi:type="dcterms:W3CDTF">2018-10-02T01:24:27Z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